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326" r:id="rId4"/>
    <p:sldId id="316" r:id="rId5"/>
    <p:sldId id="300" r:id="rId6"/>
    <p:sldId id="301" r:id="rId7"/>
    <p:sldId id="302" r:id="rId8"/>
    <p:sldId id="303" r:id="rId9"/>
    <p:sldId id="269" r:id="rId10"/>
    <p:sldId id="258" r:id="rId11"/>
    <p:sldId id="270" r:id="rId12"/>
    <p:sldId id="304" r:id="rId13"/>
    <p:sldId id="283" r:id="rId14"/>
    <p:sldId id="305" r:id="rId15"/>
    <p:sldId id="285" r:id="rId16"/>
    <p:sldId id="314" r:id="rId17"/>
    <p:sldId id="313" r:id="rId18"/>
    <p:sldId id="306" r:id="rId19"/>
    <p:sldId id="293" r:id="rId20"/>
    <p:sldId id="307" r:id="rId21"/>
    <p:sldId id="294" r:id="rId22"/>
    <p:sldId id="308" r:id="rId23"/>
    <p:sldId id="295" r:id="rId24"/>
    <p:sldId id="311" r:id="rId25"/>
    <p:sldId id="296" r:id="rId26"/>
    <p:sldId id="312" r:id="rId27"/>
    <p:sldId id="297" r:id="rId28"/>
    <p:sldId id="299" r:id="rId29"/>
    <p:sldId id="287" r:id="rId30"/>
    <p:sldId id="309" r:id="rId31"/>
    <p:sldId id="317" r:id="rId32"/>
    <p:sldId id="288" r:id="rId33"/>
    <p:sldId id="259" r:id="rId34"/>
    <p:sldId id="318" r:id="rId35"/>
    <p:sldId id="272" r:id="rId36"/>
    <p:sldId id="262" r:id="rId37"/>
    <p:sldId id="263" r:id="rId38"/>
    <p:sldId id="319" r:id="rId39"/>
    <p:sldId id="320" r:id="rId40"/>
    <p:sldId id="275" r:id="rId41"/>
    <p:sldId id="321" r:id="rId42"/>
    <p:sldId id="322" r:id="rId43"/>
    <p:sldId id="289" r:id="rId44"/>
    <p:sldId id="273" r:id="rId45"/>
    <p:sldId id="282" r:id="rId46"/>
    <p:sldId id="274" r:id="rId47"/>
    <p:sldId id="290" r:id="rId48"/>
    <p:sldId id="324" r:id="rId49"/>
    <p:sldId id="327" r:id="rId50"/>
    <p:sldId id="291" r:id="rId51"/>
    <p:sldId id="323" r:id="rId52"/>
    <p:sldId id="325" r:id="rId53"/>
    <p:sldId id="292" r:id="rId54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6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436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2632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589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870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1478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415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7476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331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0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839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1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9692A-D199-4F11-B369-087A732F2C25}" type="datetimeFigureOut">
              <a:rPr lang="ar-KW" smtClean="0"/>
              <a:t>03/04/1440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B2E46-5FE0-4213-853C-F01B4C6924B0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4701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3.jp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jpg"/><Relationship Id="rId5" Type="http://schemas.openxmlformats.org/officeDocument/2006/relationships/image" Target="../media/image36.gif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1.mp3"/><Relationship Id="rId18" Type="http://schemas.openxmlformats.org/officeDocument/2006/relationships/image" Target="../media/image53.gif"/><Relationship Id="rId3" Type="http://schemas.microsoft.com/office/2007/relationships/media" Target="../media/media5.mp3"/><Relationship Id="rId21" Type="http://schemas.openxmlformats.org/officeDocument/2006/relationships/image" Target="../media/image56.gif"/><Relationship Id="rId7" Type="http://schemas.microsoft.com/office/2007/relationships/media" Target="../media/media4.mp3"/><Relationship Id="rId12" Type="http://schemas.openxmlformats.org/officeDocument/2006/relationships/audio" Target="../media/media3.mp3"/><Relationship Id="rId17" Type="http://schemas.openxmlformats.org/officeDocument/2006/relationships/image" Target="../media/image52.gif"/><Relationship Id="rId2" Type="http://schemas.openxmlformats.org/officeDocument/2006/relationships/audio" Target="../media/media7.mp3"/><Relationship Id="rId16" Type="http://schemas.openxmlformats.org/officeDocument/2006/relationships/image" Target="../media/image21.png"/><Relationship Id="rId20" Type="http://schemas.openxmlformats.org/officeDocument/2006/relationships/image" Target="../media/image55.jpg"/><Relationship Id="rId1" Type="http://schemas.microsoft.com/office/2007/relationships/media" Target="../media/media7.mp3"/><Relationship Id="rId6" Type="http://schemas.openxmlformats.org/officeDocument/2006/relationships/audio" Target="../media/media2.mp3"/><Relationship Id="rId11" Type="http://schemas.microsoft.com/office/2007/relationships/media" Target="../media/media3.mp3"/><Relationship Id="rId24" Type="http://schemas.openxmlformats.org/officeDocument/2006/relationships/image" Target="../media/image59.png"/><Relationship Id="rId5" Type="http://schemas.microsoft.com/office/2007/relationships/media" Target="../media/media2.mp3"/><Relationship Id="rId15" Type="http://schemas.openxmlformats.org/officeDocument/2006/relationships/slideLayout" Target="../slideLayouts/slideLayout7.xml"/><Relationship Id="rId23" Type="http://schemas.openxmlformats.org/officeDocument/2006/relationships/image" Target="../media/image58.jpg"/><Relationship Id="rId10" Type="http://schemas.openxmlformats.org/officeDocument/2006/relationships/audio" Target="../media/media6.mp3"/><Relationship Id="rId19" Type="http://schemas.openxmlformats.org/officeDocument/2006/relationships/image" Target="../media/image54.png"/><Relationship Id="rId4" Type="http://schemas.openxmlformats.org/officeDocument/2006/relationships/audio" Target="../media/media5.mp3"/><Relationship Id="rId9" Type="http://schemas.microsoft.com/office/2007/relationships/media" Target="../media/media6.mp3"/><Relationship Id="rId14" Type="http://schemas.openxmlformats.org/officeDocument/2006/relationships/audio" Target="../media/media1.mp3"/><Relationship Id="rId22" Type="http://schemas.openxmlformats.org/officeDocument/2006/relationships/image" Target="../media/image57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gif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8065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52" y="-454603"/>
            <a:ext cx="5238750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652" y="2286000"/>
            <a:ext cx="531134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2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12615" y="265698"/>
            <a:ext cx="11094013" cy="2558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" t="-1475" r="32953" b="41139"/>
          <a:stretch/>
        </p:blipFill>
        <p:spPr>
          <a:xfrm>
            <a:off x="7704944" y="2008682"/>
            <a:ext cx="4487056" cy="47756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2" t="29722" r="1478" b="41509"/>
          <a:stretch/>
        </p:blipFill>
        <p:spPr>
          <a:xfrm>
            <a:off x="7704944" y="4396488"/>
            <a:ext cx="2338466" cy="238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7028" y="144921"/>
            <a:ext cx="109582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 pairs, look at the icons and name the applications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en-US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67" y="1131300"/>
            <a:ext cx="3220624" cy="2625436"/>
          </a:xfrm>
          <a:prstGeom prst="rect">
            <a:avLst/>
          </a:prstGeom>
        </p:spPr>
      </p:pic>
      <p:pic>
        <p:nvPicPr>
          <p:cNvPr id="1026" name="Picture 2" descr="نتيجة بحث الصور عن ‪snapchat icon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52" y="2772137"/>
            <a:ext cx="3854862" cy="24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4" y="2605882"/>
            <a:ext cx="3063502" cy="236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67" y="3803124"/>
            <a:ext cx="3109788" cy="282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690" y="2490406"/>
            <a:ext cx="3220624" cy="2625436"/>
          </a:xfrm>
          <a:prstGeom prst="rect">
            <a:avLst/>
          </a:prstGeom>
        </p:spPr>
      </p:pic>
      <p:pic>
        <p:nvPicPr>
          <p:cNvPr id="1026" name="Picture 2" descr="نتيجة بحث الصور عن ‪snapchat icon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844" y="1147084"/>
            <a:ext cx="3515096" cy="242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4" y="2605882"/>
            <a:ext cx="3063502" cy="236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66" y="3803124"/>
            <a:ext cx="3574473" cy="28263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7028" y="144921"/>
            <a:ext cx="109582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What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do they have in common?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0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18" y="2373187"/>
            <a:ext cx="8049491" cy="4484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8764" y="124838"/>
            <a:ext cx="1093123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 girl is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addicted to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coffee. When she doesn’t drink coffee she gets a headache and she feels super tired.</a:t>
            </a:r>
            <a:endParaRPr lang="ar-KW" sz="4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9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0548" y="176334"/>
            <a:ext cx="11305256" cy="769441"/>
          </a:xfrm>
          <a:prstGeom prst="rect">
            <a:avLst/>
          </a:prstGeom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How can this person overcome his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addition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?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194" y="1233054"/>
            <a:ext cx="5856806" cy="5678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3055"/>
            <a:ext cx="6335195" cy="56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DDIC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addiction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43000"/>
            <a:ext cx="7620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73599" y="1201062"/>
            <a:ext cx="7079673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an inability to stop doing or using </a:t>
            </a:r>
            <a:r>
              <a:rPr lang="en-US" sz="4000" b="1" dirty="0" smtClean="0"/>
              <a:t>something</a:t>
            </a:r>
            <a:endParaRPr lang="ar-KW" sz="40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1143000"/>
            <a:ext cx="45735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4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654" y="162479"/>
            <a:ext cx="11482568" cy="1446550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Drinking coffee is not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necessarily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bad thing. Just don’t drink a lot of it!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927" y="1884219"/>
            <a:ext cx="6470073" cy="4973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218"/>
            <a:ext cx="5527964" cy="497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ECESSARIL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1634" y="3115252"/>
            <a:ext cx="487363" cy="4873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-1"/>
            <a:ext cx="5375564" cy="54448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346" y="0"/>
            <a:ext cx="6705600" cy="1201062"/>
          </a:xfrm>
        </p:spPr>
        <p:txBody>
          <a:bodyPr>
            <a:noAutofit/>
          </a:bodyPr>
          <a:lstStyle/>
          <a:p>
            <a:pPr algn="l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necessarily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9382" y="5259052"/>
            <a:ext cx="1161010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used in negatives to mean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"in every case"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or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"therefore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" </a:t>
            </a:r>
            <a:endParaRPr lang="ar-KW" sz="4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5" t="30707" r="11591" b="31111"/>
          <a:stretch/>
        </p:blipFill>
        <p:spPr>
          <a:xfrm>
            <a:off x="443345" y="1545656"/>
            <a:ext cx="5763491" cy="156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49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654" y="162479"/>
            <a:ext cx="11482568" cy="769441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Some sports teach people to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defend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themselves.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3" y="1607127"/>
            <a:ext cx="5999018" cy="5250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71" y="1607127"/>
            <a:ext cx="5905500" cy="525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5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defend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6623" y="4734342"/>
            <a:ext cx="112971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to protect someone or something against attack or criticism; to speak in </a:t>
            </a:r>
            <a:r>
              <a:rPr lang="en-US" sz="4400" b="1" dirty="0" err="1"/>
              <a:t>favour</a:t>
            </a:r>
            <a:r>
              <a:rPr lang="en-US" sz="4400" b="1" dirty="0"/>
              <a:t> of someone or something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DEFEN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4389"/>
            <a:ext cx="6802582" cy="3389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126" y="1344388"/>
            <a:ext cx="5361709" cy="338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12231892" cy="22305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2230582"/>
            <a:ext cx="5881885" cy="11819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885" y="2230582"/>
            <a:ext cx="6310115" cy="46274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2564"/>
            <a:ext cx="5881885" cy="34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691" y="120915"/>
            <a:ext cx="11690386" cy="769441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Students are always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obsessed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with exam results.</a:t>
            </a:r>
            <a:endParaRPr lang="ar-KW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0655"/>
            <a:ext cx="12192000" cy="577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obsessed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OBSESS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82" y="1304261"/>
            <a:ext cx="8335818" cy="5553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8546" y="1784141"/>
            <a:ext cx="6608618" cy="28007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unable to stop thinking about something; too interested in or worried about </a:t>
            </a:r>
            <a:r>
              <a:rPr lang="en-US" sz="4400" b="1" dirty="0" smtClean="0"/>
              <a:t>something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10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691" y="120915"/>
            <a:ext cx="11690386" cy="1446550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twins look very much alike. People often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confuse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the girl with her twin. 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022764"/>
            <a:ext cx="4762500" cy="4835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2764"/>
            <a:ext cx="7429500" cy="48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confuse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599" y="5197068"/>
            <a:ext cx="112971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to </a:t>
            </a:r>
            <a:r>
              <a:rPr lang="en-US" sz="4400" b="1" dirty="0" smtClean="0"/>
              <a:t>mistake somebody or something for somebody or something else</a:t>
            </a:r>
            <a:endParaRPr lang="ar-KW" sz="4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CONFUS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9418" y="2646938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9524"/>
            <a:ext cx="3605067" cy="3735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18" y="1302831"/>
            <a:ext cx="4059382" cy="3712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00" y="1302831"/>
            <a:ext cx="4375582" cy="371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12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691" y="120915"/>
            <a:ext cx="11690386" cy="769441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There are many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unrealistic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characters in movies.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3667125"/>
            <a:ext cx="5921829" cy="3190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190625"/>
            <a:ext cx="5921829" cy="247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25"/>
            <a:ext cx="6096000" cy="22347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715"/>
            <a:ext cx="6096000" cy="35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81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226629" cy="1201062"/>
          </a:xfrm>
        </p:spPr>
        <p:txBody>
          <a:bodyPr>
            <a:noAutofit/>
          </a:bodyPr>
          <a:lstStyle/>
          <a:p>
            <a:pPr algn="l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unrealistic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8388" y="5313244"/>
            <a:ext cx="112971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having a wrong idea of what is likely to happen or of what you can really do; not based on facts</a:t>
            </a:r>
            <a:endParaRPr lang="ar-KW" sz="4000" dirty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UNREALISTIC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5118" y="2731212"/>
            <a:ext cx="487363" cy="487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2706"/>
            <a:ext cx="5573487" cy="3848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87" y="0"/>
            <a:ext cx="661851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05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691" y="120915"/>
            <a:ext cx="11690386" cy="1446550"/>
          </a:xfrm>
          <a:prstGeom prst="rect">
            <a:avLst/>
          </a:prstGeom>
          <a:ln w="762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Nobody can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deny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that children like Disney characters so much.</a:t>
            </a:r>
            <a:endParaRPr lang="ar-KW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8" y="1814287"/>
            <a:ext cx="5185552" cy="5043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4287"/>
            <a:ext cx="7006449" cy="504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0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deny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012" y="5884834"/>
            <a:ext cx="1129716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to say that something is not true</a:t>
            </a:r>
            <a:endParaRPr lang="ar-KW" sz="4400" dirty="0">
              <a:ln>
                <a:solidFill>
                  <a:schemeClr val="tx1"/>
                </a:solidFill>
              </a:ln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DEN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006"/>
            <a:ext cx="7384835" cy="4404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09" y="1331006"/>
            <a:ext cx="4696692" cy="440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01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-6914"/>
            <a:ext cx="12360696" cy="69468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1" y="1053820"/>
            <a:ext cx="7200801" cy="24126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8" y="1053820"/>
            <a:ext cx="34290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2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DEN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52102" y="1129708"/>
            <a:ext cx="487363" cy="487363"/>
          </a:xfrm>
          <a:prstGeom prst="rect">
            <a:avLst/>
          </a:prstGeom>
        </p:spPr>
      </p:pic>
      <p:pic>
        <p:nvPicPr>
          <p:cNvPr id="9" name="CONFUS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65107" y="899097"/>
            <a:ext cx="487363" cy="487363"/>
          </a:xfrm>
          <a:prstGeom prst="rect">
            <a:avLst/>
          </a:prstGeom>
        </p:spPr>
      </p:pic>
      <p:pic>
        <p:nvPicPr>
          <p:cNvPr id="12" name="NECESSARILY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07552" y="934171"/>
            <a:ext cx="487363" cy="487363"/>
          </a:xfrm>
          <a:prstGeom prst="rect">
            <a:avLst/>
          </a:prstGeom>
        </p:spPr>
      </p:pic>
      <p:pic>
        <p:nvPicPr>
          <p:cNvPr id="8" name="OBSESS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52470" y="861831"/>
            <a:ext cx="487363" cy="487363"/>
          </a:xfrm>
          <a:prstGeom prst="rect">
            <a:avLst/>
          </a:prstGeom>
        </p:spPr>
      </p:pic>
      <p:pic>
        <p:nvPicPr>
          <p:cNvPr id="10" name="UNREALISTIC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750866" y="813590"/>
            <a:ext cx="487363" cy="487363"/>
          </a:xfrm>
          <a:prstGeom prst="rect">
            <a:avLst/>
          </a:prstGeom>
        </p:spPr>
      </p:pic>
      <p:pic>
        <p:nvPicPr>
          <p:cNvPr id="6" name="DEFEN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63871" y="1067150"/>
            <a:ext cx="487363" cy="487363"/>
          </a:xfrm>
          <a:prstGeom prst="rect">
            <a:avLst/>
          </a:prstGeom>
        </p:spPr>
      </p:pic>
      <p:pic>
        <p:nvPicPr>
          <p:cNvPr id="4" name="ADDICTION - meaning in the Cambridge English Dictionary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952470" y="411734"/>
            <a:ext cx="487363" cy="487363"/>
          </a:xfrm>
          <a:prstGeom prst="rect">
            <a:avLst/>
          </a:prstGeom>
        </p:spPr>
      </p:pic>
      <p:sp>
        <p:nvSpPr>
          <p:cNvPr id="2" name="Content Placeholder 2"/>
          <p:cNvSpPr txBox="1">
            <a:spLocks/>
          </p:cNvSpPr>
          <p:nvPr/>
        </p:nvSpPr>
        <p:spPr>
          <a:xfrm>
            <a:off x="205198" y="411734"/>
            <a:ext cx="8301492" cy="5739684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addiction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(n.)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defend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(v.)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obsessed 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(adj.)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confuse 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(v.)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unrealistic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(adj.)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deny   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(v.)</a:t>
            </a:r>
          </a:p>
          <a:p>
            <a:pPr algn="l">
              <a:buFont typeface="Arial" pitchFamily="34" charset="0"/>
              <a:buNone/>
            </a:pP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necessarily </a:t>
            </a:r>
            <a:r>
              <a:rPr lang="en-US" sz="4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(adv.)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828" y="-1"/>
            <a:ext cx="3222171" cy="196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470" y="2052851"/>
            <a:ext cx="3681529" cy="1978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949" y="659001"/>
            <a:ext cx="1318673" cy="13186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690" y="4117180"/>
            <a:ext cx="3685309" cy="27810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424" y="-1"/>
            <a:ext cx="2459128" cy="1967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457" y="4862286"/>
            <a:ext cx="3306536" cy="20359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/>
          <a:stretch/>
        </p:blipFill>
        <p:spPr>
          <a:xfrm>
            <a:off x="5602277" y="2052851"/>
            <a:ext cx="2740716" cy="27271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53" y="2903904"/>
            <a:ext cx="1588407" cy="1127769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598496" y="2049665"/>
            <a:ext cx="2737077" cy="623455"/>
          </a:xfrm>
          <a:prstGeom prst="rect">
            <a:avLst/>
          </a:prstGeom>
          <a:solidFill>
            <a:schemeClr val="tx1"/>
          </a:solidFill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cs typeface="Aharoni" pitchFamily="2" charset="-79"/>
              </a:rPr>
              <a:t>in every case</a:t>
            </a:r>
            <a:endParaRPr lang="ar-KW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7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38630" y="1522350"/>
            <a:ext cx="4601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0" b="1">
                <a:solidFill>
                  <a:srgbClr val="AFFF76"/>
                </a:solidFill>
                <a:latin typeface="LinotypeInagur-Bold"/>
              </a:rPr>
              <a:t>Unit </a:t>
            </a:r>
            <a:r>
              <a:rPr lang="en-US" sz="8000" b="1" smtClean="0">
                <a:solidFill>
                  <a:srgbClr val="AFFF76"/>
                </a:solidFill>
                <a:latin typeface="LinotypeInagur-Bold"/>
              </a:rPr>
              <a:t>7</a:t>
            </a:r>
            <a:endParaRPr lang="en-US" sz="8000" b="1" dirty="0" smtClean="0">
              <a:solidFill>
                <a:srgbClr val="AFFF76"/>
              </a:solidFill>
              <a:latin typeface="LinotypeInagur-Bold"/>
            </a:endParaRPr>
          </a:p>
        </p:txBody>
      </p:sp>
    </p:spTree>
    <p:extLst>
      <p:ext uri="{BB962C8B-B14F-4D97-AF65-F5344CB8AC3E}">
        <p14:creationId xmlns:p14="http://schemas.microsoft.com/office/powerpoint/2010/main" val="268807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309" y="0"/>
            <a:ext cx="5458691" cy="6685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6509"/>
            <a:ext cx="6733309" cy="5001490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136275" y="0"/>
            <a:ext cx="6460759" cy="1715081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ln w="63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Kozuka Gothic Pr6N EL" panose="020B0200000000000000" pitchFamily="34" charset="-128"/>
                <a:cs typeface="Aharoni" panose="02010803020104030203" pitchFamily="2" charset="-79"/>
              </a:rPr>
              <a:t>Student’s Book</a:t>
            </a:r>
            <a:br>
              <a:rPr lang="en-US" sz="5400" b="1" dirty="0" smtClean="0">
                <a:ln w="63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Kozuka Gothic Pr6N EL" panose="020B0200000000000000" pitchFamily="34" charset="-128"/>
                <a:cs typeface="Aharoni" panose="02010803020104030203" pitchFamily="2" charset="-79"/>
              </a:rPr>
            </a:br>
            <a:r>
              <a:rPr lang="en-US" sz="5400" b="1" dirty="0" smtClean="0">
                <a:ln w="63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Kozuka Gothic Pr6N EL" panose="020B0200000000000000" pitchFamily="34" charset="-128"/>
                <a:cs typeface="Aharoni" panose="02010803020104030203" pitchFamily="2" charset="-79"/>
              </a:rPr>
              <a:t>Page 57</a:t>
            </a:r>
            <a:endParaRPr lang="ar-KW" sz="4800" b="1" dirty="0">
              <a:ln w="63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Kozuka Gothic Pr6N EL" panose="020B0200000000000000" pitchFamily="34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163" y="6473637"/>
            <a:ext cx="561109" cy="33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3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4"/>
          <a:stretch/>
        </p:blipFill>
        <p:spPr>
          <a:xfrm>
            <a:off x="554182" y="751017"/>
            <a:ext cx="8631382" cy="5622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091" y="803565"/>
            <a:ext cx="4114800" cy="5679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4" y="1288474"/>
            <a:ext cx="1565564" cy="29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0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053" y="119921"/>
            <a:ext cx="1283220" cy="52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0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19738" y="232218"/>
            <a:ext cx="38674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Read your answers.</a:t>
            </a:r>
            <a:endParaRPr lang="ar-KW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7" y="3768436"/>
            <a:ext cx="3091342" cy="283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57" y="-34743"/>
            <a:ext cx="12205457" cy="6892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2571" y="194872"/>
            <a:ext cx="688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Give the </a:t>
            </a:r>
            <a:r>
              <a:rPr lang="en-US" sz="54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text </a:t>
            </a:r>
            <a:r>
              <a:rPr lang="en-US" sz="54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a title.</a:t>
            </a:r>
            <a:endParaRPr lang="ar-KW" sz="54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07" y="1238778"/>
            <a:ext cx="2978727" cy="19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9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6220918" cy="689947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6774908" y="119368"/>
            <a:ext cx="4752528" cy="1750402"/>
          </a:xfrm>
          <a:prstGeom prst="rect">
            <a:avLst/>
          </a:prstGeom>
          <a:solidFill>
            <a:srgbClr val="000099"/>
          </a:solidFill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Student’s Book</a:t>
            </a:r>
            <a:br>
              <a:rPr lang="en-US" sz="4800" b="1" dirty="0" smtClean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</a:br>
            <a:r>
              <a:rPr lang="en-US" sz="4800" b="1" dirty="0" smtClean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anose="02010803020104030203" pitchFamily="2" charset="-79"/>
              </a:rPr>
              <a:t>Page </a:t>
            </a:r>
            <a:r>
              <a:rPr lang="en-US" sz="4800" b="1" dirty="0" smtClean="0">
                <a:ln w="6350">
                  <a:solidFill>
                    <a:schemeClr val="bg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anose="02010803020104030203" pitchFamily="2" charset="-79"/>
              </a:rPr>
              <a:t>58</a:t>
            </a:r>
            <a:endParaRPr lang="ar-KW" sz="4800" b="1" dirty="0">
              <a:ln w="6350">
                <a:solidFill>
                  <a:schemeClr val="bg1"/>
                </a:solidFill>
              </a:ln>
              <a:solidFill>
                <a:schemeClr val="bg1">
                  <a:lumMod val="95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18" y="1151969"/>
            <a:ext cx="759276" cy="759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092" y="1911245"/>
            <a:ext cx="5966908" cy="494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"/>
            <a:ext cx="10795561" cy="28418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581" t="8046" r="7560"/>
          <a:stretch/>
        </p:blipFill>
        <p:spPr>
          <a:xfrm>
            <a:off x="5195454" y="2841836"/>
            <a:ext cx="6899563" cy="40161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1836"/>
            <a:ext cx="5195454" cy="400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1" t="17709" r="-5555" b="49574"/>
          <a:stretch/>
        </p:blipFill>
        <p:spPr>
          <a:xfrm>
            <a:off x="11443855" y="3103418"/>
            <a:ext cx="1025236" cy="7342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564" y="1565563"/>
            <a:ext cx="2166504" cy="10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86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127" y="976746"/>
            <a:ext cx="7620000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26291" y="53416"/>
            <a:ext cx="688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Check your answers.</a:t>
            </a:r>
            <a:endParaRPr lang="ar-KW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7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382" y="127338"/>
            <a:ext cx="113745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1. What does the author think the greatest problem with social media is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036" y="3385837"/>
            <a:ext cx="5527964" cy="34721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327" y="1756587"/>
            <a:ext cx="10792691" cy="144655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 biggest problem is that using social media makes us less social in real life.</a:t>
            </a:r>
            <a:endParaRPr lang="ar-KW" sz="4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5837"/>
            <a:ext cx="6359236" cy="361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0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240081" y="3871618"/>
            <a:ext cx="4536504" cy="194421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chemeClr val="tx1"/>
                  </a:solidFill>
                </a:ln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Opener</a:t>
            </a:r>
            <a:endParaRPr lang="ar-KW" sz="8000" b="1" dirty="0">
              <a:ln>
                <a:solidFill>
                  <a:schemeClr val="tx1"/>
                </a:solidFill>
              </a:ln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322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5368" y="0"/>
            <a:ext cx="1187965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2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. Which paragraph argues for social media and which one is against? How 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can you 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tell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anose="02010803020104030203" pitchFamily="2" charset="-79"/>
              </a:rPr>
              <a:t>?</a:t>
            </a:r>
            <a:endParaRPr lang="en-US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  <a:cs typeface="Aharoni" panose="02010803020104030203" pitchFamily="2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l="3581" t="8046" r="7560"/>
          <a:stretch/>
        </p:blipFill>
        <p:spPr>
          <a:xfrm>
            <a:off x="5680364" y="1842655"/>
            <a:ext cx="6511636" cy="50153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2100026"/>
            <a:ext cx="5181600" cy="21236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second paragraph argues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against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social media.</a:t>
            </a:r>
            <a:endParaRPr lang="ar-KW" sz="4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734342"/>
            <a:ext cx="5181600" cy="212365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The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third paragraph argues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for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 social media.</a:t>
            </a:r>
            <a:endParaRPr lang="ar-KW" sz="44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09" y="2761982"/>
            <a:ext cx="345827" cy="345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4" y="4905584"/>
            <a:ext cx="289872" cy="2898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84" y="1949940"/>
            <a:ext cx="300172" cy="3001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84" y="6053153"/>
            <a:ext cx="344752" cy="344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8" y="1514315"/>
            <a:ext cx="566439" cy="550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941" y="6016694"/>
            <a:ext cx="791441" cy="76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9332" y="127338"/>
            <a:ext cx="114085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3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What does the writer think about social media</a:t>
            </a:r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  <a:endParaRPr lang="en-US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165" y="4031673"/>
            <a:ext cx="3158836" cy="2826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74" y="4031672"/>
            <a:ext cx="7980218" cy="2826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477128"/>
            <a:ext cx="12192000" cy="255454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In </a:t>
            </a:r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his </a:t>
            </a:r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opinion, social media is not necessarily a bad thing. Although using technology excessively is unhealthy, using it in the right way is a huge benefit of living in modern times.</a:t>
            </a:r>
            <a:endParaRPr lang="ar-KW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3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4750" y="155047"/>
            <a:ext cx="113670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 smtClean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4</a:t>
            </a:r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 What conclusions do you draw after reading this text?</a:t>
            </a:r>
            <a:endParaRPr lang="ar-KW" sz="44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82" y="1801091"/>
            <a:ext cx="4932218" cy="50569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091"/>
            <a:ext cx="7188088" cy="505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01" y="290945"/>
            <a:ext cx="2241539" cy="125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71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672" y="141836"/>
            <a:ext cx="116793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Social media has become a huge part of everyday life. Some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people see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this constant use as an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addiction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to social media, but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others 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defend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it as a normal part of modern life and communication</a:t>
            </a:r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82" y="4052455"/>
            <a:ext cx="5999018" cy="301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biggest problem is that using social media makes us less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social in real life. We can become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obsessed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with checking notifications or messages. This can lead us to ignore the people around us. Often, people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confuse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social media with reality. Having lots of Facebook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friends doesn’t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mean having a connection with those people in real life, and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 forget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that somebody’s ‘image’ online doesn’t always reflect that person’s real life.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Lots of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people only post positive things, so we believe their lives are perfect, and we spend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lot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of time trying to live up to those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unrealistic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images.</a:t>
            </a:r>
            <a:endParaRPr lang="ar-KW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08" y="0"/>
            <a:ext cx="11887201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Nobody can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deny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that these problems exist. However, social media has opened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up many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new possibilities, especially to young people. It allows us to stay in touch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with friends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around the world, see their pictures and hear about their adventures. Social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media is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also </a:t>
            </a:r>
            <a:endParaRPr lang="en-US" sz="4000" b="1" dirty="0" smtClean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great way to raise enormous amounts of money for charity.</a:t>
            </a:r>
          </a:p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In my opinion, social media is not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necessarily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 bad thing. Although using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technology excessively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is unhealthy, using it in the right way is a huge benefit of living in 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modern times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ar-KW" sz="3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92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164" y="0"/>
            <a:ext cx="4932218" cy="68574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389241"/>
            <a:ext cx="5874328" cy="60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47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672" y="141836"/>
            <a:ext cx="11679381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</a:rPr>
              <a:t>What is the purpose of the text?</a:t>
            </a:r>
            <a:endParaRPr lang="en-US" sz="4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91" y="4062620"/>
            <a:ext cx="3934690" cy="27953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1672" y="1202945"/>
            <a:ext cx="116793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a. to show the bad effects of social media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b. to know the icons of social media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c. to warn people from using the social media</a:t>
            </a:r>
          </a:p>
          <a:p>
            <a:pPr algn="l"/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d. to show the great impact of the social medi</a:t>
            </a:r>
            <a:r>
              <a:rPr lang="en-US" sz="40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a   </a:t>
            </a:r>
            <a:endParaRPr lang="en-US" sz="40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50019" y="290947"/>
            <a:ext cx="3732414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440269" y="2202873"/>
            <a:ext cx="7108385" cy="42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7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360" y="1484784"/>
            <a:ext cx="11449272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 didn’t enjoy the movie ……………….. I watched yesterday</a:t>
            </a:r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.</a:t>
            </a:r>
            <a:endParaRPr lang="ar-KW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868" y="3429000"/>
            <a:ext cx="5378388" cy="1143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a) whose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077853" y="3429000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b) who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1365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c) which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05999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d) where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560" y="422747"/>
            <a:ext cx="11449272" cy="769441"/>
          </a:xfrm>
          <a:prstGeom prst="rect">
            <a:avLst/>
          </a:prstGeom>
          <a:solidFill>
            <a:srgbClr val="CC0099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Complete the following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sentences: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07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399204" y="-146936"/>
            <a:ext cx="4536504" cy="1944216"/>
          </a:xfrm>
          <a:prstGeom prst="rect">
            <a:avLst/>
          </a:prstGeom>
          <a:noFill/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Closure</a:t>
            </a:r>
            <a:endParaRPr lang="ar-KW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101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25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6309" y="0"/>
            <a:ext cx="116793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What would life be without social media?</a:t>
            </a:r>
            <a:endParaRPr lang="en-US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" y="1108364"/>
            <a:ext cx="12143510" cy="57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9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44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36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132805" y="1814946"/>
            <a:ext cx="5926387" cy="84694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txBody>
          <a:bodyPr vert="horz" lIns="91440" tIns="45720" rIns="91440" bIns="45720" rtlCol="1" anchor="ctr">
            <a:noAutofit/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7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ea typeface="+mj-ea"/>
                <a:cs typeface="Aharoni" pitchFamily="2" charset="-79"/>
              </a:rPr>
              <a:t>Thank you</a:t>
            </a:r>
            <a:endParaRPr lang="ar-KW" sz="7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788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6560" y="422747"/>
            <a:ext cx="11449272" cy="769441"/>
          </a:xfrm>
          <a:prstGeom prst="rect">
            <a:avLst/>
          </a:prstGeom>
          <a:solidFill>
            <a:srgbClr val="CC0099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Complete the following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sentences: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360" y="1484784"/>
            <a:ext cx="11449272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 was helping my mother ……………….. my aunt visited us.</a:t>
            </a:r>
            <a:endParaRPr lang="ar-KW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868" y="3429000"/>
            <a:ext cx="5378388" cy="1143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a) when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406244" y="3429000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b) while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1365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c) as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37125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d) that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525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360" y="1484784"/>
            <a:ext cx="11449272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 can’t remember the day ……………….. we met.</a:t>
            </a:r>
            <a:endParaRPr lang="ar-KW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868" y="3429000"/>
            <a:ext cx="5378388" cy="1143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a) when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077853" y="3429000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b) who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1365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c) whose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05999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d) that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560" y="422747"/>
            <a:ext cx="11449272" cy="769441"/>
          </a:xfrm>
          <a:prstGeom prst="rect">
            <a:avLst/>
          </a:prstGeom>
          <a:solidFill>
            <a:srgbClr val="CC0099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Complete the following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sentences: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39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5360" y="1484784"/>
            <a:ext cx="11449272" cy="156966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I studied hard ……………….. I didn’t get high marks.</a:t>
            </a:r>
            <a:endParaRPr lang="ar-KW" sz="48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868" y="3429000"/>
            <a:ext cx="5378388" cy="1143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a) so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6077853" y="3429000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b) but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1365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c) in order to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059996" y="5157192"/>
            <a:ext cx="5378388" cy="1143000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d) and</a:t>
            </a:r>
            <a:endParaRPr lang="ar-KW" sz="6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6560" y="422747"/>
            <a:ext cx="11449272" cy="769441"/>
          </a:xfrm>
          <a:prstGeom prst="rect">
            <a:avLst/>
          </a:prstGeom>
          <a:solidFill>
            <a:srgbClr val="CC0099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Complete the following </a:t>
            </a:r>
            <a:r>
              <a:rPr lang="en-US" sz="4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sentences:</a:t>
            </a:r>
            <a:endParaRPr lang="ar-KW" sz="44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432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256" y="539646"/>
            <a:ext cx="8009744" cy="54938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8" y="1354048"/>
            <a:ext cx="3867463" cy="52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0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811</Words>
  <Application>Microsoft Office PowerPoint</Application>
  <PresentationFormat>Widescreen</PresentationFormat>
  <Paragraphs>84</Paragraphs>
  <Slides>53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Adobe Gothic Std B</vt:lpstr>
      <vt:lpstr>Kozuka Gothic Pr6N EL</vt:lpstr>
      <vt:lpstr>Aharoni</vt:lpstr>
      <vt:lpstr>Arial</vt:lpstr>
      <vt:lpstr>Calibri</vt:lpstr>
      <vt:lpstr>Calibri Light</vt:lpstr>
      <vt:lpstr>Garamond</vt:lpstr>
      <vt:lpstr>LinotypeInagur-Bold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a) whose</vt:lpstr>
      <vt:lpstr>a) when</vt:lpstr>
      <vt:lpstr>a) when</vt:lpstr>
      <vt:lpstr>a) so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addiction</vt:lpstr>
      <vt:lpstr>PowerPoint Presentation</vt:lpstr>
      <vt:lpstr>necessarily</vt:lpstr>
      <vt:lpstr>PowerPoint Presentation</vt:lpstr>
      <vt:lpstr>defend</vt:lpstr>
      <vt:lpstr>PowerPoint Presentation</vt:lpstr>
      <vt:lpstr>obsessed</vt:lpstr>
      <vt:lpstr>PowerPoint Presentation</vt:lpstr>
      <vt:lpstr>confuse</vt:lpstr>
      <vt:lpstr>PowerPoint Presentation</vt:lpstr>
      <vt:lpstr>unrealistic</vt:lpstr>
      <vt:lpstr>PowerPoint Presentation</vt:lpstr>
      <vt:lpstr>deny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acer-PC</cp:lastModifiedBy>
  <cp:revision>47</cp:revision>
  <dcterms:created xsi:type="dcterms:W3CDTF">2018-12-01T23:13:37Z</dcterms:created>
  <dcterms:modified xsi:type="dcterms:W3CDTF">2018-12-10T22:24:13Z</dcterms:modified>
</cp:coreProperties>
</file>